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13"/>
  </p:notesMasterIdLst>
  <p:sldIdLst>
    <p:sldId id="256" r:id="rId2"/>
    <p:sldId id="271" r:id="rId3"/>
    <p:sldId id="280" r:id="rId4"/>
    <p:sldId id="281" r:id="rId5"/>
    <p:sldId id="282" r:id="rId6"/>
    <p:sldId id="284" r:id="rId7"/>
    <p:sldId id="270" r:id="rId8"/>
    <p:sldId id="260" r:id="rId9"/>
    <p:sldId id="257" r:id="rId10"/>
    <p:sldId id="258" r:id="rId11"/>
    <p:sldId id="25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94B"/>
    <a:srgbClr val="E84A27"/>
    <a:srgbClr val="131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/>
    <p:restoredTop sz="94699"/>
  </p:normalViewPr>
  <p:slideViewPr>
    <p:cSldViewPr snapToGrid="0" snapToObjects="1">
      <p:cViewPr varScale="1">
        <p:scale>
          <a:sx n="107" d="100"/>
          <a:sy n="107" d="100"/>
        </p:scale>
        <p:origin x="176" y="52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ts, Jon Anthony" userId="b77c1a49-4c14-4797-bc50-04c1071224f3" providerId="ADAL" clId="{3C8F8707-79D8-9A4D-BD36-6BEC7DA0BC1F}"/>
    <pc:docChg chg="undo custSel addSld modSld">
      <pc:chgData name="Willits, Jon Anthony" userId="b77c1a49-4c14-4797-bc50-04c1071224f3" providerId="ADAL" clId="{3C8F8707-79D8-9A4D-BD36-6BEC7DA0BC1F}" dt="2023-08-22T15:30:04.799" v="1055" actId="20577"/>
      <pc:docMkLst>
        <pc:docMk/>
      </pc:docMkLst>
      <pc:sldChg chg="modSp mod">
        <pc:chgData name="Willits, Jon Anthony" userId="b77c1a49-4c14-4797-bc50-04c1071224f3" providerId="ADAL" clId="{3C8F8707-79D8-9A4D-BD36-6BEC7DA0BC1F}" dt="2023-08-22T15:30:04.799" v="1055" actId="20577"/>
        <pc:sldMkLst>
          <pc:docMk/>
          <pc:sldMk cId="1672583876" sldId="256"/>
        </pc:sldMkLst>
        <pc:spChg chg="mod">
          <ac:chgData name="Willits, Jon Anthony" userId="b77c1a49-4c14-4797-bc50-04c1071224f3" providerId="ADAL" clId="{3C8F8707-79D8-9A4D-BD36-6BEC7DA0BC1F}" dt="2023-08-22T15:30:04.799" v="1055" actId="20577"/>
          <ac:spMkLst>
            <pc:docMk/>
            <pc:sldMk cId="1672583876" sldId="256"/>
            <ac:spMk id="7" creationId="{C2F9A5BC-DE40-064D-98AE-B1AA2F274302}"/>
          </ac:spMkLst>
        </pc:spChg>
      </pc:sldChg>
      <pc:sldChg chg="addSp modSp new">
        <pc:chgData name="Willits, Jon Anthony" userId="b77c1a49-4c14-4797-bc50-04c1071224f3" providerId="ADAL" clId="{3C8F8707-79D8-9A4D-BD36-6BEC7DA0BC1F}" dt="2023-08-22T15:10:49.485" v="5" actId="1076"/>
        <pc:sldMkLst>
          <pc:docMk/>
          <pc:sldMk cId="3663540658" sldId="272"/>
        </pc:sldMkLst>
        <pc:picChg chg="add mod">
          <ac:chgData name="Willits, Jon Anthony" userId="b77c1a49-4c14-4797-bc50-04c1071224f3" providerId="ADAL" clId="{3C8F8707-79D8-9A4D-BD36-6BEC7DA0BC1F}" dt="2023-08-22T15:10:49.485" v="5" actId="1076"/>
          <ac:picMkLst>
            <pc:docMk/>
            <pc:sldMk cId="3663540658" sldId="272"/>
            <ac:picMk id="1026" creationId="{2A430ECE-6A1A-5725-86F1-907591F3A3D1}"/>
          </ac:picMkLst>
        </pc:picChg>
      </pc:sldChg>
      <pc:sldChg chg="addSp delSp modSp new mod modAnim">
        <pc:chgData name="Willits, Jon Anthony" userId="b77c1a49-4c14-4797-bc50-04c1071224f3" providerId="ADAL" clId="{3C8F8707-79D8-9A4D-BD36-6BEC7DA0BC1F}" dt="2023-08-22T15:19:30.061" v="1005" actId="20577"/>
        <pc:sldMkLst>
          <pc:docMk/>
          <pc:sldMk cId="3907967032" sldId="273"/>
        </pc:sldMkLst>
        <pc:spChg chg="add del mod">
          <ac:chgData name="Willits, Jon Anthony" userId="b77c1a49-4c14-4797-bc50-04c1071224f3" providerId="ADAL" clId="{3C8F8707-79D8-9A4D-BD36-6BEC7DA0BC1F}" dt="2023-08-22T15:12:06.279" v="9"/>
          <ac:spMkLst>
            <pc:docMk/>
            <pc:sldMk cId="3907967032" sldId="273"/>
            <ac:spMk id="2" creationId="{6B24B735-EDBC-78F1-8F5C-B061B521BB9F}"/>
          </ac:spMkLst>
        </pc:spChg>
        <pc:spChg chg="add mod">
          <ac:chgData name="Willits, Jon Anthony" userId="b77c1a49-4c14-4797-bc50-04c1071224f3" providerId="ADAL" clId="{3C8F8707-79D8-9A4D-BD36-6BEC7DA0BC1F}" dt="2023-08-22T15:19:30.061" v="1005" actId="20577"/>
          <ac:spMkLst>
            <pc:docMk/>
            <pc:sldMk cId="3907967032" sldId="273"/>
            <ac:spMk id="3" creationId="{D1C64A74-E2AF-A093-EFF5-01E3564B8242}"/>
          </ac:spMkLst>
        </pc:spChg>
        <pc:spChg chg="add mod">
          <ac:chgData name="Willits, Jon Anthony" userId="b77c1a49-4c14-4797-bc50-04c1071224f3" providerId="ADAL" clId="{3C8F8707-79D8-9A4D-BD36-6BEC7DA0BC1F}" dt="2023-08-22T15:18:58.253" v="993" actId="1076"/>
          <ac:spMkLst>
            <pc:docMk/>
            <pc:sldMk cId="3907967032" sldId="273"/>
            <ac:spMk id="4" creationId="{3560D9F0-AF7E-1F41-4CEA-4A74E49EF7F4}"/>
          </ac:spMkLst>
        </pc:spChg>
      </pc:sldChg>
      <pc:sldChg chg="addSp modSp new mod">
        <pc:chgData name="Willits, Jon Anthony" userId="b77c1a49-4c14-4797-bc50-04c1071224f3" providerId="ADAL" clId="{3C8F8707-79D8-9A4D-BD36-6BEC7DA0BC1F}" dt="2023-08-22T15:23:33.604" v="1051" actId="1076"/>
        <pc:sldMkLst>
          <pc:docMk/>
          <pc:sldMk cId="1888716946" sldId="274"/>
        </pc:sldMkLst>
        <pc:spChg chg="add mod">
          <ac:chgData name="Willits, Jon Anthony" userId="b77c1a49-4c14-4797-bc50-04c1071224f3" providerId="ADAL" clId="{3C8F8707-79D8-9A4D-BD36-6BEC7DA0BC1F}" dt="2023-08-22T15:23:29.500" v="1048" actId="1076"/>
          <ac:spMkLst>
            <pc:docMk/>
            <pc:sldMk cId="1888716946" sldId="274"/>
            <ac:spMk id="3" creationId="{1598B6E5-7228-53EF-5C52-FC26C5C195D0}"/>
          </ac:spMkLst>
        </pc:spChg>
        <pc:spChg chg="add mod">
          <ac:chgData name="Willits, Jon Anthony" userId="b77c1a49-4c14-4797-bc50-04c1071224f3" providerId="ADAL" clId="{3C8F8707-79D8-9A4D-BD36-6BEC7DA0BC1F}" dt="2023-08-22T15:22:35.850" v="1034" actId="20577"/>
          <ac:spMkLst>
            <pc:docMk/>
            <pc:sldMk cId="1888716946" sldId="274"/>
            <ac:spMk id="4" creationId="{ADC58A1A-33C5-616E-A75E-CF8CE91E45F2}"/>
          </ac:spMkLst>
        </pc:spChg>
        <pc:picChg chg="add mod">
          <ac:chgData name="Willits, Jon Anthony" userId="b77c1a49-4c14-4797-bc50-04c1071224f3" providerId="ADAL" clId="{3C8F8707-79D8-9A4D-BD36-6BEC7DA0BC1F}" dt="2023-08-22T15:23:33.604" v="1051" actId="1076"/>
          <ac:picMkLst>
            <pc:docMk/>
            <pc:sldMk cId="1888716946" sldId="274"/>
            <ac:picMk id="5" creationId="{E3178CA0-A97A-8B62-C156-FAC422DCE44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D3E08-CD1E-6345-BF3D-6B539ADC1145}" type="datetimeFigureOut">
              <a:rPr lang="en-US" smtClean="0"/>
              <a:t>8/29/25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32C59-1409-2640-866F-4A1083575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7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4809-F69F-0D48-97F8-9CF76A5308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340" y="1122363"/>
            <a:ext cx="5785769" cy="23876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Title Here: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Tell Your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Illinois Story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A99F5-1DAB-644E-87BD-7B2BE337DB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1340" y="3602038"/>
            <a:ext cx="5785769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E86B4-4E28-5743-B958-4D04BD32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9BA8F-BF67-344F-9BFA-A8262A79BC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37075" y="5718264"/>
            <a:ext cx="3117850" cy="8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2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B210D-E74D-9F46-BBEB-61CE8DBF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7874" y="6095093"/>
            <a:ext cx="2743200" cy="365125"/>
          </a:xfrm>
        </p:spPr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6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4261-61FB-7142-9417-2F78D379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23" y="365125"/>
            <a:ext cx="9614263" cy="1325563"/>
          </a:xfrm>
        </p:spPr>
        <p:txBody>
          <a:bodyPr/>
          <a:lstStyle>
            <a:lvl1pPr algn="ctr">
              <a:defRPr b="1" i="0">
                <a:solidFill>
                  <a:srgbClr val="E84A27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Hello.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12F32-5110-BE43-86BA-CB778EC4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690688"/>
            <a:ext cx="9614263" cy="3625895"/>
          </a:xfrm>
        </p:spPr>
        <p:txBody>
          <a:bodyPr/>
          <a:lstStyle>
            <a:lvl1pPr>
              <a:defRPr>
                <a:solidFill>
                  <a:srgbClr val="13294B"/>
                </a:solidFill>
              </a:defRPr>
            </a:lvl1pPr>
            <a:lvl2pPr>
              <a:defRPr>
                <a:solidFill>
                  <a:srgbClr val="13294B"/>
                </a:solidFill>
              </a:defRPr>
            </a:lvl2pPr>
            <a:lvl3pPr>
              <a:defRPr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6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6ADA6-32C7-6D47-94AB-D149FA9C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FDBC8-5F1C-654A-9325-61F424413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1FB5C-A5C2-4C44-A9DF-4F6A196EC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8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E84A27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3294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3294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3294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5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3CDB9E-798C-A842-B031-6BFA04385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3116" y="1777999"/>
            <a:ext cx="5785769" cy="2062163"/>
          </a:xfrm>
        </p:spPr>
        <p:txBody>
          <a:bodyPr>
            <a:normAutofit/>
          </a:bodyPr>
          <a:lstStyle/>
          <a:p>
            <a:pPr algn="ctr"/>
            <a:r>
              <a:rPr lang="en-US" sz="10000" dirty="0">
                <a:latin typeface="Calibri" panose="020F0502020204030204" pitchFamily="34" charset="0"/>
                <a:cs typeface="Calibri" panose="020F0502020204030204" pitchFamily="34" charset="0"/>
              </a:rPr>
              <a:t>BCOG 100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2F9A5BC-DE40-064D-98AE-B1AA2F27430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253196" y="3932238"/>
            <a:ext cx="5685609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Lecture 1.0: Course Overview</a:t>
            </a:r>
          </a:p>
        </p:txBody>
      </p:sp>
    </p:spTree>
    <p:extLst>
      <p:ext uri="{BB962C8B-B14F-4D97-AF65-F5344CB8AC3E}">
        <p14:creationId xmlns:p14="http://schemas.microsoft.com/office/powerpoint/2010/main" val="1672583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B001E-73E3-7042-A59A-A694342BC1F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2690" y="1616053"/>
            <a:ext cx="6680479" cy="328419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Psychology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Neuroscience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Philosophy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Computer Science and Artificial Intelligence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Anthropology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Linguistics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Education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Ecology and Evolutionary Biology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A9D44BD-8B25-3844-8541-0BD82E5BE2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0926" y="-16730"/>
            <a:ext cx="11482251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Interdisciplinary BCS</a:t>
            </a:r>
          </a:p>
        </p:txBody>
      </p:sp>
      <p:pic>
        <p:nvPicPr>
          <p:cNvPr id="2" name="Picture 1" descr="Radar chart&#10;&#10;Description automatically generated with low confidence">
            <a:extLst>
              <a:ext uri="{FF2B5EF4-FFF2-40B4-BE49-F238E27FC236}">
                <a16:creationId xmlns:a16="http://schemas.microsoft.com/office/drawing/2014/main" id="{64DD4752-23E0-06A9-A27B-13F6D4649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625" y="803457"/>
            <a:ext cx="4811449" cy="48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5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B001E-73E3-7042-A59A-A694342BC1F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1593" y="1325563"/>
            <a:ext cx="11482251" cy="362589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Computational Methods</a:t>
            </a:r>
          </a:p>
          <a:p>
            <a:pPr>
              <a:spcBef>
                <a:spcPts val="0"/>
              </a:spcBef>
            </a:pPr>
            <a:r>
              <a:rPr lang="en-US" dirty="0"/>
              <a:t>Computer-based experiments</a:t>
            </a:r>
          </a:p>
          <a:p>
            <a:pPr>
              <a:spcBef>
                <a:spcPts val="0"/>
              </a:spcBef>
            </a:pPr>
            <a:r>
              <a:rPr lang="en-US" dirty="0"/>
              <a:t>Computer-driven tools like EEG &amp; fMRI</a:t>
            </a:r>
          </a:p>
          <a:p>
            <a:pPr>
              <a:spcBef>
                <a:spcPts val="0"/>
              </a:spcBef>
            </a:pPr>
            <a:r>
              <a:rPr lang="en-US" dirty="0"/>
              <a:t>Complex data analysis</a:t>
            </a:r>
          </a:p>
          <a:p>
            <a:pPr>
              <a:spcBef>
                <a:spcPts val="0"/>
              </a:spcBef>
            </a:pPr>
            <a:r>
              <a:rPr lang="en-US" dirty="0"/>
              <a:t>Computational models and simulations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Computational Metaphor</a:t>
            </a:r>
          </a:p>
          <a:p>
            <a:pPr>
              <a:spcBef>
                <a:spcPts val="0"/>
              </a:spcBef>
            </a:pPr>
            <a:r>
              <a:rPr lang="en-US" dirty="0"/>
              <a:t>Is the mind or brain like a computer?</a:t>
            </a:r>
          </a:p>
          <a:p>
            <a:pPr>
              <a:spcBef>
                <a:spcPts val="0"/>
              </a:spcBef>
            </a:pPr>
            <a:r>
              <a:rPr lang="en-US" dirty="0"/>
              <a:t>What do we gain by treating it as such?</a:t>
            </a:r>
          </a:p>
          <a:p>
            <a:pPr>
              <a:spcBef>
                <a:spcPts val="0"/>
              </a:spcBef>
            </a:pPr>
            <a:r>
              <a:rPr lang="en-US" dirty="0"/>
              <a:t>What do we lose?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A9D44BD-8B25-3844-8541-0BD82E5BE2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4874" y="0"/>
            <a:ext cx="11482251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Computational BCS</a:t>
            </a:r>
          </a:p>
        </p:txBody>
      </p:sp>
    </p:spTree>
    <p:extLst>
      <p:ext uri="{BB962C8B-B14F-4D97-AF65-F5344CB8AC3E}">
        <p14:creationId xmlns:p14="http://schemas.microsoft.com/office/powerpoint/2010/main" val="141717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of Green street with people walking.">
            <a:extLst>
              <a:ext uri="{FF2B5EF4-FFF2-40B4-BE49-F238E27FC236}">
                <a16:creationId xmlns:a16="http://schemas.microsoft.com/office/drawing/2014/main" id="{42BE5632-6D9A-299D-2098-BF5914471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028" y="232012"/>
            <a:ext cx="8649414" cy="576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37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FCD2D-23E4-BB16-F324-892942E1B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w to Cut an Orange 3 Ways (Wedges, Slices, and Supremes) | The Kitchn">
            <a:extLst>
              <a:ext uri="{FF2B5EF4-FFF2-40B4-BE49-F238E27FC236}">
                <a16:creationId xmlns:a16="http://schemas.microsoft.com/office/drawing/2014/main" id="{4C7512B7-B4B4-CFAF-9DCA-D999C5081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95" y="95534"/>
            <a:ext cx="7842913" cy="588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226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5C3B2-F94C-AF4B-B798-4336DB88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pectrograms of spoken words">
            <a:extLst>
              <a:ext uri="{FF2B5EF4-FFF2-40B4-BE49-F238E27FC236}">
                <a16:creationId xmlns:a16="http://schemas.microsoft.com/office/drawing/2014/main" id="{173FBCEC-D922-AF53-80A4-6F73173A3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32" y="0"/>
            <a:ext cx="91581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685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4AC54-12B1-96CF-3852-609002998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lirting, what is flirting, what makes people flirt, is it okay to flirt with someone else when in a relationship, is flirting okay, is flirting wrong, healthy flirting, indian express news">
            <a:extLst>
              <a:ext uri="{FF2B5EF4-FFF2-40B4-BE49-F238E27FC236}">
                <a16:creationId xmlns:a16="http://schemas.microsoft.com/office/drawing/2014/main" id="{0F7CA654-0562-555A-DC7C-C4E8A69922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83"/>
          <a:stretch>
            <a:fillRect/>
          </a:stretch>
        </p:blipFill>
        <p:spPr bwMode="auto">
          <a:xfrm>
            <a:off x="845445" y="491319"/>
            <a:ext cx="10501109" cy="511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030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F759F-CABD-6DA0-67DF-7F21DF1E9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1BC1CE-FBA4-DDB9-B181-48423D75B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321" y="0"/>
            <a:ext cx="8782335" cy="585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06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onnection between neurons to allow the transmission of nerve impulses.">
            <a:extLst>
              <a:ext uri="{FF2B5EF4-FFF2-40B4-BE49-F238E27FC236}">
                <a16:creationId xmlns:a16="http://schemas.microsoft.com/office/drawing/2014/main" id="{434BF5DB-D0BB-CA52-34ED-1CBCB1F43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25" y="740185"/>
            <a:ext cx="11301350" cy="470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4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B001E-73E3-7042-A59A-A694342BC1F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389" y="808623"/>
            <a:ext cx="11829036" cy="480698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/>
              <a:t>Week 1:	BCS Overview 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/>
              <a:t>Week 2: 	 Philosophy of Mind (NO CLASS Mon Sep 1 and Fri Sep 5)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/>
              <a:t>Week 3:	Philosophy of Mind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/>
              <a:t>Week 4: 	Neurons and Information Processing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/>
              <a:t>Week 5: 	Neural Circuits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/>
              <a:t>Week 6: 	Brains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/>
              <a:t>Week 7: 	Associative and Reinforcement Learning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/>
              <a:t>Week 8: 	Memory and Generative Models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/>
              <a:t>Week 9: 	Social Cognition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/>
              <a:t>Week 10: Language and Symbolic Thought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/>
              <a:t>Week 11: Cognitive Psychology and Cognitive Neuroscience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/>
              <a:t>Week 12: Machine Learning &amp; AI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/>
              <a:t>Week 13: Large Language Models (NO CLASS Fri Dec 12 )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/>
              <a:t>Week 13: FALL BREAK 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/>
              <a:t>Week 14: Nature vs. Nurture 1 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/>
              <a:t>Week 15: Nature vs. Nurture 2 (NO CLASS Fri 12/12)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A9D44BD-8B25-3844-8541-0BD82E5BE2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089" y="0"/>
            <a:ext cx="11482251" cy="586409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Our Schedule</a:t>
            </a:r>
          </a:p>
        </p:txBody>
      </p:sp>
    </p:spTree>
    <p:extLst>
      <p:ext uri="{BB962C8B-B14F-4D97-AF65-F5344CB8AC3E}">
        <p14:creationId xmlns:p14="http://schemas.microsoft.com/office/powerpoint/2010/main" val="363293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B001E-73E3-7042-A59A-A694342BC1F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78823" y="1690688"/>
            <a:ext cx="11482251" cy="362589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The study of the mind and the brain, with two notable properties:</a:t>
            </a:r>
          </a:p>
          <a:p>
            <a:pPr>
              <a:spcBef>
                <a:spcPts val="0"/>
              </a:spcBef>
            </a:pPr>
            <a:r>
              <a:rPr lang="en-US" dirty="0"/>
              <a:t>Interdisciplinary</a:t>
            </a:r>
          </a:p>
          <a:p>
            <a:pPr>
              <a:spcBef>
                <a:spcPts val="0"/>
              </a:spcBef>
            </a:pPr>
            <a:r>
              <a:rPr lang="en-US" dirty="0"/>
              <a:t>Computational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A9D44BD-8B25-3844-8541-0BD82E5BE2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3892" y="11723"/>
            <a:ext cx="11482251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Brain and Cognitive Science?</a:t>
            </a:r>
          </a:p>
        </p:txBody>
      </p:sp>
    </p:spTree>
    <p:extLst>
      <p:ext uri="{BB962C8B-B14F-4D97-AF65-F5344CB8AC3E}">
        <p14:creationId xmlns:p14="http://schemas.microsoft.com/office/powerpoint/2010/main" val="389523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5">
      <a:dk1>
        <a:srgbClr val="13284B"/>
      </a:dk1>
      <a:lt1>
        <a:srgbClr val="FFFFFF"/>
      </a:lt1>
      <a:dk2>
        <a:srgbClr val="1E3877"/>
      </a:dk2>
      <a:lt2>
        <a:srgbClr val="F8FAFC"/>
      </a:lt2>
      <a:accent1>
        <a:srgbClr val="FF552E"/>
      </a:accent1>
      <a:accent2>
        <a:srgbClr val="1D58A7"/>
      </a:accent2>
      <a:accent3>
        <a:srgbClr val="F5821E"/>
      </a:accent3>
      <a:accent4>
        <a:srgbClr val="009FD3"/>
      </a:accent4>
      <a:accent5>
        <a:srgbClr val="DD3403"/>
      </a:accent5>
      <a:accent6>
        <a:srgbClr val="D2D2D2"/>
      </a:accent6>
      <a:hlink>
        <a:srgbClr val="1D58A7"/>
      </a:hlink>
      <a:folHlink>
        <a:srgbClr val="DD340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EB6B2FBE-53CE-AE45-9D18-D10FBF4063E0}" vid="{7AC8A834-0896-8341-9AC3-2DE1C842C7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1804</TotalTime>
  <Words>229</Words>
  <Application>Microsoft Macintosh PowerPoint</Application>
  <PresentationFormat>Widescreen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Georgia</vt:lpstr>
      <vt:lpstr>Custom Design</vt:lpstr>
      <vt:lpstr>BCOG 100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Schedule</vt:lpstr>
      <vt:lpstr>What is Brain and Cognitive Science?</vt:lpstr>
      <vt:lpstr>Interdisciplinary BCS</vt:lpstr>
      <vt:lpstr>Computational BCS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Willits, Jon Anthony</dc:creator>
  <cp:lastModifiedBy>Willits, Jon Anthony</cp:lastModifiedBy>
  <cp:revision>15</cp:revision>
  <dcterms:created xsi:type="dcterms:W3CDTF">2022-08-22T20:35:14Z</dcterms:created>
  <dcterms:modified xsi:type="dcterms:W3CDTF">2025-08-29T18:56:28Z</dcterms:modified>
</cp:coreProperties>
</file>